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71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Josefin Sans" pitchFamily="2" charset="0"/>
      <p:regular r:id="rId16"/>
      <p:bold r:id="rId17"/>
    </p:embeddedFont>
    <p:embeddedFont>
      <p:font typeface="Prata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25608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819400" y="3093297"/>
            <a:ext cx="12395288" cy="1310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37"/>
              </a:lnSpc>
            </a:pPr>
            <a:r>
              <a:rPr lang="en-US" sz="8815" dirty="0">
                <a:solidFill>
                  <a:srgbClr val="FFFFFF"/>
                </a:solidFill>
                <a:latin typeface="Prata"/>
              </a:rPr>
              <a:t>DATA MINING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60175" y="5991062"/>
            <a:ext cx="8567650" cy="467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6"/>
              </a:lnSpc>
            </a:pPr>
            <a:r>
              <a:rPr lang="en-US" sz="2673" spc="1090" dirty="0">
                <a:solidFill>
                  <a:srgbClr val="F4D314"/>
                </a:solidFill>
                <a:latin typeface="Josefin Sans"/>
              </a:rPr>
              <a:t>CAPALBO MATTEO, 242482</a:t>
            </a:r>
          </a:p>
          <a:p>
            <a:pPr algn="ctr">
              <a:lnSpc>
                <a:spcPts val="3876"/>
              </a:lnSpc>
            </a:pPr>
            <a:r>
              <a:rPr lang="en-US" sz="2673" spc="1090" dirty="0">
                <a:solidFill>
                  <a:srgbClr val="F4D314"/>
                </a:solidFill>
                <a:latin typeface="Josefin Sans"/>
              </a:rPr>
              <a:t>NICOLA GABRIELE, 242444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860175" y="2183312"/>
            <a:ext cx="8041672" cy="63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6"/>
              </a:lnSpc>
            </a:pPr>
            <a:r>
              <a:rPr lang="en-US" sz="3452" spc="517" dirty="0">
                <a:solidFill>
                  <a:srgbClr val="F4D314"/>
                </a:solidFill>
                <a:latin typeface="Prata" panose="020B0604020202020204" charset="0"/>
              </a:rPr>
              <a:t>PROGETTO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EA62C87C-4E5F-9A93-E34E-8109074770D3}"/>
              </a:ext>
            </a:extLst>
          </p:cNvPr>
          <p:cNvSpPr txBox="1"/>
          <p:nvPr/>
        </p:nvSpPr>
        <p:spPr>
          <a:xfrm>
            <a:off x="3124200" y="4298001"/>
            <a:ext cx="12360311" cy="1327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000" dirty="0">
                <a:solidFill>
                  <a:srgbClr val="FFFFFF"/>
                </a:solidFill>
                <a:latin typeface="Prata"/>
              </a:rPr>
              <a:t>Un’ applicazione di tecniche di data mining per la previsione del punteggio in matematica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6000"/>
          </a:blip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434811" y="4429112"/>
            <a:ext cx="11418378" cy="1490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04"/>
              </a:lnSpc>
            </a:pPr>
            <a:r>
              <a:rPr lang="en-US" sz="10003" dirty="0">
                <a:solidFill>
                  <a:srgbClr val="000000"/>
                </a:solidFill>
                <a:latin typeface="Prata"/>
              </a:rPr>
              <a:t>FINE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D3CFA13-B64A-0487-09EE-81BB3530BB0B}"/>
              </a:ext>
            </a:extLst>
          </p:cNvPr>
          <p:cNvSpPr txBox="1"/>
          <p:nvPr/>
        </p:nvSpPr>
        <p:spPr>
          <a:xfrm>
            <a:off x="533400" y="647700"/>
            <a:ext cx="10591800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082" dirty="0">
                <a:solidFill>
                  <a:srgbClr val="FFFFFF"/>
                </a:solidFill>
                <a:latin typeface="Prata"/>
              </a:rPr>
              <a:t>Introduzione e finalità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3CC19EA-40C1-FB27-89F9-63FEEF18CBC6}"/>
              </a:ext>
            </a:extLst>
          </p:cNvPr>
          <p:cNvSpPr txBox="1"/>
          <p:nvPr/>
        </p:nvSpPr>
        <p:spPr>
          <a:xfrm>
            <a:off x="1524000" y="2164364"/>
            <a:ext cx="17221200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5082" dirty="0">
                <a:solidFill>
                  <a:srgbClr val="FFFFFF"/>
                </a:solidFill>
                <a:latin typeface="Prata"/>
              </a:rPr>
              <a:t>A chi è rivolta l’analisi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sz="5082" dirty="0">
                <a:solidFill>
                  <a:srgbClr val="FFFFFF"/>
                </a:solidFill>
                <a:latin typeface="Prata"/>
              </a:rPr>
              <a:t>Descrizione del Dataset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B4FC807-3A1B-2CAD-DAD3-761AB66EB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4717643"/>
            <a:ext cx="13639800" cy="525912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658612" y="1612122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>
                <a:solidFill>
                  <a:srgbClr val="FFFFFF"/>
                </a:solidFill>
                <a:latin typeface="Prata"/>
              </a:rPr>
              <a:t>INDICE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981200" y="2552700"/>
            <a:ext cx="14744780" cy="477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06220" lvl="1" indent="-503110">
              <a:lnSpc>
                <a:spcPct val="200000"/>
              </a:lnSpc>
              <a:buFont typeface="Arial"/>
              <a:buChar char="•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Pre-processing &amp; Data visualization</a:t>
            </a:r>
          </a:p>
          <a:p>
            <a:pPr marL="1006220" lvl="1" indent="-503110">
              <a:lnSpc>
                <a:spcPct val="200000"/>
              </a:lnSpc>
              <a:buFont typeface="Arial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Costruzione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modelli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di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regressione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1006220" lvl="1" indent="-503110">
              <a:lnSpc>
                <a:spcPct val="200000"/>
              </a:lnSpc>
              <a:buFont typeface="Arial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Valutazione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delle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performance </a:t>
            </a:r>
          </a:p>
          <a:p>
            <a:pPr marL="1006220" lvl="1" indent="-503110">
              <a:lnSpc>
                <a:spcPct val="200000"/>
              </a:lnSpc>
              <a:buFont typeface="Arial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Conclusioni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11867"/>
            <a:ext cx="18288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A751C6C1-8E4A-6927-1EFB-71087A884DEB}"/>
              </a:ext>
            </a:extLst>
          </p:cNvPr>
          <p:cNvSpPr txBox="1"/>
          <p:nvPr/>
        </p:nvSpPr>
        <p:spPr>
          <a:xfrm>
            <a:off x="1000243" y="952500"/>
            <a:ext cx="8143757" cy="753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>
                <a:solidFill>
                  <a:srgbClr val="FFFFFF"/>
                </a:solidFill>
                <a:latin typeface="Prata"/>
              </a:rPr>
              <a:t>Preprocessing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8C4E1E4-9468-2707-037B-3CDEA081F8DD}"/>
              </a:ext>
            </a:extLst>
          </p:cNvPr>
          <p:cNvSpPr txBox="1"/>
          <p:nvPr/>
        </p:nvSpPr>
        <p:spPr>
          <a:xfrm>
            <a:off x="1981200" y="1943100"/>
            <a:ext cx="16306800" cy="6001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Ricerca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e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trattamento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di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eventuali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dati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mancanti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Gestione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degli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attributi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categorici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Selezione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degli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attributi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basata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su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correlazione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Standardizzazione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Partizionamento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del dataset in training set e test set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7495" y="-1874"/>
            <a:ext cx="18288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F72142C7-F007-9AE7-EF4A-88E647FF9FED}"/>
              </a:ext>
            </a:extLst>
          </p:cNvPr>
          <p:cNvSpPr txBox="1"/>
          <p:nvPr/>
        </p:nvSpPr>
        <p:spPr>
          <a:xfrm>
            <a:off x="1000243" y="952500"/>
            <a:ext cx="13553957" cy="753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>
                <a:solidFill>
                  <a:srgbClr val="FFFFFF"/>
                </a:solidFill>
                <a:latin typeface="Prata"/>
              </a:rPr>
              <a:t>Tecniche e </a:t>
            </a:r>
            <a:r>
              <a:rPr lang="en-US" sz="5082" dirty="0" err="1">
                <a:solidFill>
                  <a:srgbClr val="FFFFFF"/>
                </a:solidFill>
                <a:latin typeface="Prata"/>
              </a:rPr>
              <a:t>Modelli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5082" dirty="0" err="1">
                <a:solidFill>
                  <a:srgbClr val="FFFFFF"/>
                </a:solidFill>
                <a:latin typeface="Prata"/>
              </a:rPr>
              <a:t>utilizzati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per le </a:t>
            </a:r>
            <a:r>
              <a:rPr lang="en-US" sz="5082" dirty="0" err="1">
                <a:solidFill>
                  <a:srgbClr val="FFFFFF"/>
                </a:solidFill>
                <a:latin typeface="Prata"/>
              </a:rPr>
              <a:t>analisi</a:t>
            </a:r>
            <a:endParaRPr lang="en-US" sz="5082" dirty="0">
              <a:solidFill>
                <a:srgbClr val="FFFFFF"/>
              </a:solidFill>
              <a:latin typeface="Prat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FC4525-02BC-5349-1BA3-EA158AC34D58}"/>
              </a:ext>
            </a:extLst>
          </p:cNvPr>
          <p:cNvSpPr txBox="1"/>
          <p:nvPr/>
        </p:nvSpPr>
        <p:spPr>
          <a:xfrm>
            <a:off x="2133600" y="1943100"/>
            <a:ext cx="16459200" cy="88837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Tecniche support vector machine (SVR model)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Regressione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lineare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(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LinearRegression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model, SGD model)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Tecniche Ensemble (Random Forest, Ada Boost, Bagging)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Reti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neurali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(MLP Regressor model)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Alberi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di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decisione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(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DecisionTreeRegressor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model)</a:t>
            </a:r>
          </a:p>
          <a:p>
            <a:pPr marL="685800" indent="-6858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Tecniche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basate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su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istanze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(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KNeighbourRegressor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model)</a:t>
            </a:r>
          </a:p>
          <a:p>
            <a:pPr marL="685800" indent="-685800">
              <a:lnSpc>
                <a:spcPts val="5845"/>
              </a:lnSpc>
              <a:buFont typeface="Arial" panose="020B0604020202020204" pitchFamily="34" charset="0"/>
              <a:buChar char="•"/>
            </a:pPr>
            <a:endParaRPr lang="en-US" sz="5082" dirty="0">
              <a:solidFill>
                <a:srgbClr val="FFFFFF"/>
              </a:solidFill>
              <a:latin typeface="Prata"/>
            </a:endParaRPr>
          </a:p>
          <a:p>
            <a:pPr marL="685800" indent="-685800">
              <a:lnSpc>
                <a:spcPts val="5845"/>
              </a:lnSpc>
              <a:buFont typeface="Arial" panose="020B0604020202020204" pitchFamily="34" charset="0"/>
              <a:buChar char="•"/>
            </a:pPr>
            <a:endParaRPr lang="en-US" sz="5082" dirty="0">
              <a:solidFill>
                <a:srgbClr val="FFFFFF"/>
              </a:solidFill>
              <a:latin typeface="Prat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07BB1BC5-A174-E0B8-D8C8-511E88C3466F}"/>
              </a:ext>
            </a:extLst>
          </p:cNvPr>
          <p:cNvSpPr txBox="1"/>
          <p:nvPr/>
        </p:nvSpPr>
        <p:spPr>
          <a:xfrm>
            <a:off x="1000243" y="952500"/>
            <a:ext cx="13553957" cy="753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 err="1">
                <a:solidFill>
                  <a:srgbClr val="FFFFFF"/>
                </a:solidFill>
                <a:latin typeface="Prata"/>
              </a:rPr>
              <a:t>Prestazioni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5082" dirty="0" err="1">
                <a:solidFill>
                  <a:srgbClr val="FFFFFF"/>
                </a:solidFill>
                <a:latin typeface="Prata"/>
              </a:rPr>
              <a:t>sul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training set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20C1B02-E24E-60E6-A798-0D8D47101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136" y="2324100"/>
            <a:ext cx="16327727" cy="6858000"/>
          </a:xfrm>
          <a:prstGeom prst="rect">
            <a:avLst/>
          </a:prstGeom>
        </p:spPr>
      </p:pic>
      <p:sp>
        <p:nvSpPr>
          <p:cNvPr id="6" name="Ovale 5">
            <a:extLst>
              <a:ext uri="{FF2B5EF4-FFF2-40B4-BE49-F238E27FC236}">
                <a16:creationId xmlns:a16="http://schemas.microsoft.com/office/drawing/2014/main" id="{C8774D36-F7D5-7BFF-CAD5-463F79206CB0}"/>
              </a:ext>
            </a:extLst>
          </p:cNvPr>
          <p:cNvSpPr/>
          <p:nvPr/>
        </p:nvSpPr>
        <p:spPr>
          <a:xfrm>
            <a:off x="15316200" y="7620000"/>
            <a:ext cx="1977149" cy="800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B5EB417D-F035-0F8F-F435-A88B53EFB433}"/>
              </a:ext>
            </a:extLst>
          </p:cNvPr>
          <p:cNvSpPr/>
          <p:nvPr/>
        </p:nvSpPr>
        <p:spPr>
          <a:xfrm>
            <a:off x="15316199" y="6286500"/>
            <a:ext cx="1977149" cy="800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600D55EA-F34B-8CED-3EF8-E0664A4A14D4}"/>
              </a:ext>
            </a:extLst>
          </p:cNvPr>
          <p:cNvSpPr/>
          <p:nvPr/>
        </p:nvSpPr>
        <p:spPr>
          <a:xfrm>
            <a:off x="15301685" y="4953000"/>
            <a:ext cx="1977149" cy="800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1D46EBAC-8D70-5D94-6625-DB48F8E6C382}"/>
              </a:ext>
            </a:extLst>
          </p:cNvPr>
          <p:cNvSpPr/>
          <p:nvPr/>
        </p:nvSpPr>
        <p:spPr>
          <a:xfrm>
            <a:off x="11734800" y="7629071"/>
            <a:ext cx="1824749" cy="800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37E27C90-AB95-3944-2E52-8B6119FF9149}"/>
              </a:ext>
            </a:extLst>
          </p:cNvPr>
          <p:cNvSpPr/>
          <p:nvPr/>
        </p:nvSpPr>
        <p:spPr>
          <a:xfrm>
            <a:off x="4728452" y="7629071"/>
            <a:ext cx="1824749" cy="791029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9071"/>
            <a:ext cx="18288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83740D81-E4A6-0391-4F1F-49421D2CE87A}"/>
              </a:ext>
            </a:extLst>
          </p:cNvPr>
          <p:cNvSpPr txBox="1"/>
          <p:nvPr/>
        </p:nvSpPr>
        <p:spPr>
          <a:xfrm>
            <a:off x="1000243" y="952500"/>
            <a:ext cx="13553957" cy="753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 err="1">
                <a:solidFill>
                  <a:srgbClr val="FFFFFF"/>
                </a:solidFill>
                <a:latin typeface="Prata"/>
              </a:rPr>
              <a:t>Prestazioni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5082" dirty="0" err="1">
                <a:solidFill>
                  <a:srgbClr val="FFFFFF"/>
                </a:solidFill>
                <a:latin typeface="Prata"/>
              </a:rPr>
              <a:t>sul</a:t>
            </a:r>
            <a:r>
              <a:rPr lang="en-US" sz="5082" dirty="0">
                <a:solidFill>
                  <a:srgbClr val="FFFFFF"/>
                </a:solidFill>
                <a:latin typeface="Prata"/>
              </a:rPr>
              <a:t> test set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B088C91-E5E2-688A-6329-FFC5D5ACB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28800"/>
            <a:ext cx="17008860" cy="7239000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306110B7-B44E-31B4-5F3C-40DF16B331BB}"/>
              </a:ext>
            </a:extLst>
          </p:cNvPr>
          <p:cNvSpPr/>
          <p:nvPr/>
        </p:nvSpPr>
        <p:spPr>
          <a:xfrm>
            <a:off x="1143000" y="7505700"/>
            <a:ext cx="16154400" cy="762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A893A67F-2626-DEA0-3DC8-3D42265CE069}"/>
              </a:ext>
            </a:extLst>
          </p:cNvPr>
          <p:cNvSpPr/>
          <p:nvPr/>
        </p:nvSpPr>
        <p:spPr>
          <a:xfrm>
            <a:off x="15468600" y="8348226"/>
            <a:ext cx="1828800" cy="639048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73A20C34-64A9-EFD0-3EF0-C88E1F27C63D}"/>
              </a:ext>
            </a:extLst>
          </p:cNvPr>
          <p:cNvSpPr txBox="1"/>
          <p:nvPr/>
        </p:nvSpPr>
        <p:spPr>
          <a:xfrm>
            <a:off x="990600" y="693504"/>
            <a:ext cx="13553957" cy="753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 err="1">
                <a:solidFill>
                  <a:srgbClr val="FFFFFF"/>
                </a:solidFill>
                <a:latin typeface="Prata"/>
              </a:rPr>
              <a:t>Conclusioni</a:t>
            </a:r>
            <a:endParaRPr lang="en-US" sz="5082" dirty="0">
              <a:solidFill>
                <a:srgbClr val="FFFFFF"/>
              </a:solidFill>
              <a:latin typeface="Prata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7F5B179-9918-155E-9087-8E3D5C603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1725210"/>
            <a:ext cx="11963400" cy="787735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241770F2-1DAC-84BC-C8B6-9AB85D19F94C}"/>
              </a:ext>
            </a:extLst>
          </p:cNvPr>
          <p:cNvSpPr txBox="1"/>
          <p:nvPr/>
        </p:nvSpPr>
        <p:spPr>
          <a:xfrm>
            <a:off x="990600" y="693504"/>
            <a:ext cx="13553957" cy="7533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 dirty="0" err="1">
                <a:solidFill>
                  <a:srgbClr val="FFFFFF"/>
                </a:solidFill>
                <a:latin typeface="Prata"/>
              </a:rPr>
              <a:t>Conclusioni</a:t>
            </a:r>
            <a:endParaRPr lang="en-US" sz="5082" dirty="0">
              <a:solidFill>
                <a:srgbClr val="FFFFFF"/>
              </a:solidFill>
              <a:latin typeface="Prata"/>
            </a:endParaRP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A7E32045-A71C-F381-20D7-F90F832576DD}"/>
              </a:ext>
            </a:extLst>
          </p:cNvPr>
          <p:cNvSpPr txBox="1"/>
          <p:nvPr/>
        </p:nvSpPr>
        <p:spPr>
          <a:xfrm>
            <a:off x="990601" y="1943100"/>
            <a:ext cx="16764000" cy="14555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Tra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fattori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che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maggiormente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influiscono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sul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punteggio in matematica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individuiamo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:	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EEA6DDCE-3EC7-7E30-6474-264B398A8886}"/>
              </a:ext>
            </a:extLst>
          </p:cNvPr>
          <p:cNvSpPr txBox="1"/>
          <p:nvPr/>
        </p:nvSpPr>
        <p:spPr>
          <a:xfrm>
            <a:off x="1981200" y="3437197"/>
            <a:ext cx="16764000" cy="69955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Sesso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dello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studente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Punteggio in prove di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lettura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e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scrittura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Stato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sociale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dei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genitori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Gruppo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etnico</a:t>
            </a: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 err="1">
                <a:solidFill>
                  <a:srgbClr val="FFFFFF"/>
                </a:solidFill>
                <a:latin typeface="Prata"/>
              </a:rPr>
              <a:t>Partecipazione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presso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un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corso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di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preparazione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al test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arenR"/>
            </a:pPr>
            <a:r>
              <a:rPr lang="en-US" sz="4000" dirty="0">
                <a:solidFill>
                  <a:srgbClr val="FFFFFF"/>
                </a:solidFill>
                <a:latin typeface="Prata"/>
              </a:rPr>
              <a:t>Ore dedicate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giornalmente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Prata"/>
              </a:rPr>
              <a:t>allo</a:t>
            </a:r>
            <a:r>
              <a:rPr lang="en-US" sz="4000" dirty="0">
                <a:solidFill>
                  <a:srgbClr val="FFFFFF"/>
                </a:solidFill>
                <a:latin typeface="Prata"/>
              </a:rPr>
              <a:t> studio</a:t>
            </a:r>
          </a:p>
          <a:p>
            <a:pPr marL="742950" indent="-742950">
              <a:lnSpc>
                <a:spcPts val="5845"/>
              </a:lnSpc>
              <a:buFont typeface="+mj-lt"/>
              <a:buAutoNum type="arabicParenR"/>
            </a:pPr>
            <a:endParaRPr lang="en-US" sz="4000" dirty="0">
              <a:solidFill>
                <a:srgbClr val="FFFFFF"/>
              </a:solidFill>
              <a:latin typeface="Prata"/>
            </a:endParaRPr>
          </a:p>
          <a:p>
            <a:pPr marL="742950" indent="-742950">
              <a:lnSpc>
                <a:spcPts val="5845"/>
              </a:lnSpc>
              <a:buFont typeface="+mj-lt"/>
              <a:buAutoNum type="arabicParenR"/>
            </a:pPr>
            <a:endParaRPr lang="en-US" sz="4000" dirty="0">
              <a:solidFill>
                <a:srgbClr val="FFFFFF"/>
              </a:solidFill>
              <a:latin typeface="Prat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189</Words>
  <Application>Microsoft Office PowerPoint</Application>
  <PresentationFormat>Personalizzato</PresentationFormat>
  <Paragraphs>38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Josefin Sans</vt:lpstr>
      <vt:lpstr>Prata</vt:lpstr>
      <vt:lpstr>Calibri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Yellow Modern Data Analysis Presentation</dc:title>
  <cp:lastModifiedBy>NICOLA GABRIELE</cp:lastModifiedBy>
  <cp:revision>3</cp:revision>
  <dcterms:created xsi:type="dcterms:W3CDTF">2006-08-16T00:00:00Z</dcterms:created>
  <dcterms:modified xsi:type="dcterms:W3CDTF">2023-07-17T08:21:53Z</dcterms:modified>
  <dc:identifier>DAFouqhcNcQ</dc:identifier>
</cp:coreProperties>
</file>

<file path=docProps/thumbnail.jpeg>
</file>